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8"/>
  </p:notesMasterIdLst>
  <p:handoutMasterIdLst>
    <p:handoutMasterId r:id="rId39"/>
  </p:handoutMasterIdLst>
  <p:sldIdLst>
    <p:sldId id="256" r:id="rId2"/>
    <p:sldId id="264" r:id="rId3"/>
    <p:sldId id="266" r:id="rId4"/>
    <p:sldId id="273" r:id="rId5"/>
    <p:sldId id="271" r:id="rId6"/>
    <p:sldId id="270" r:id="rId7"/>
    <p:sldId id="276" r:id="rId8"/>
    <p:sldId id="275" r:id="rId9"/>
    <p:sldId id="272" r:id="rId10"/>
    <p:sldId id="267" r:id="rId11"/>
    <p:sldId id="284" r:id="rId12"/>
    <p:sldId id="285" r:id="rId13"/>
    <p:sldId id="279" r:id="rId14"/>
    <p:sldId id="286" r:id="rId15"/>
    <p:sldId id="288" r:id="rId16"/>
    <p:sldId id="289" r:id="rId17"/>
    <p:sldId id="297" r:id="rId18"/>
    <p:sldId id="290" r:id="rId19"/>
    <p:sldId id="306" r:id="rId20"/>
    <p:sldId id="292" r:id="rId21"/>
    <p:sldId id="293" r:id="rId22"/>
    <p:sldId id="291" r:id="rId23"/>
    <p:sldId id="294" r:id="rId24"/>
    <p:sldId id="295" r:id="rId25"/>
    <p:sldId id="296" r:id="rId26"/>
    <p:sldId id="300" r:id="rId27"/>
    <p:sldId id="282" r:id="rId28"/>
    <p:sldId id="301" r:id="rId29"/>
    <p:sldId id="298" r:id="rId30"/>
    <p:sldId id="299" r:id="rId31"/>
    <p:sldId id="302" r:id="rId32"/>
    <p:sldId id="303" r:id="rId33"/>
    <p:sldId id="269" r:id="rId34"/>
    <p:sldId id="280" r:id="rId35"/>
    <p:sldId id="304" r:id="rId36"/>
    <p:sldId id="305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94"/>
  </p:normalViewPr>
  <p:slideViewPr>
    <p:cSldViewPr snapToGrid="0" snapToObjects="1">
      <p:cViewPr varScale="1">
        <p:scale>
          <a:sx n="108" d="100"/>
          <a:sy n="108" d="100"/>
        </p:scale>
        <p:origin x="72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3065D5-97D6-EC4B-A0FE-7DC9352D22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2F5E9C-0F7D-A04F-9527-DC3F25751E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055A0-FBCA-A74D-929F-85363460F72D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7CD215-8B81-8647-9621-15EECD077A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0D70C6-5A43-1D46-B6E2-935B60788C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CD38A-6A96-FF4C-9CEE-46FACD55BA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8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5BCE-B8AC-DD4B-9A81-3678D937B61C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2E4F1D-E61C-664F-9A99-EFC684E383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40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E4F1D-E61C-664F-9A99-EFC684E383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4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E4F1D-E61C-664F-9A99-EFC684E383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56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2E4F1D-E61C-664F-9A99-EFC684E383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31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C5014-B143-2645-A563-541985A288FE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5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1A6D1-699C-5A47-914A-0FFAC80F4A44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209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2584-532E-1D49-A67C-25E4C9EC73FC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7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319A4-5799-354E-B681-90385128C0D8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03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980BF-EB7D-0D4F-B785-023456236A14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53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7E546-175F-DD45-A23A-2CCB4DA6EF82}" type="datetime1">
              <a:rPr lang="en-SG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41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FB18-9DD2-334D-ACA5-7B8A602E84C9}" type="datetime1">
              <a:rPr lang="en-SG" smtClean="0"/>
              <a:t>7/11/2019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39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3FDED-3689-8645-8082-25C9D95E3A81}" type="datetime1">
              <a:rPr lang="en-SG" smtClean="0"/>
              <a:t>7/11/2019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8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98924-68AD-A841-9239-BAC85FD4B090}" type="datetime1">
              <a:rPr lang="en-SG" smtClean="0"/>
              <a:t>7/11/2019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77F2F-2840-F943-907F-ABFF1B3676EF}" type="datetime1">
              <a:rPr lang="en-SG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A8A4-C5A1-DE40-B618-9DE6E3E4F9CD}" type="datetime1">
              <a:rPr lang="en-SG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78A2E-8BB3-964E-A1AC-91A2120F3A89}" type="datetime1">
              <a:rPr lang="en-SG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6E341-E48E-F549-979E-59D5D63F9B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86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ranahmedse/developer-roadma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ranahmedse/developer-roadma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mranahmedse/developer-roadma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8DAF6-0858-2646-B30B-3A8E8CEE7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56864"/>
            <a:ext cx="9144000" cy="2387600"/>
          </a:xfrm>
        </p:spPr>
        <p:txBody>
          <a:bodyPr/>
          <a:lstStyle/>
          <a:p>
            <a: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  <a:t>React:</a:t>
            </a:r>
            <a:br>
              <a:rPr lang="en-US" dirty="0">
                <a:latin typeface="等线" panose="02010600030101010101" pitchFamily="2" charset="-122"/>
                <a:ea typeface="等线" panose="02010600030101010101" pitchFamily="2" charset="-122"/>
              </a:rPr>
            </a:br>
            <a:r>
              <a:rPr lang="zh-CN" altLang="en-US" dirty="0">
                <a:latin typeface="等线" panose="02010600030101010101" pitchFamily="2" charset="-122"/>
                <a:ea typeface="等线" panose="02010600030101010101" pitchFamily="2" charset="-122"/>
              </a:rPr>
              <a:t>从入门到入土</a:t>
            </a:r>
            <a:endParaRPr 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DB51A8-E30A-F14F-AD45-22E338848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31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9D3E-1A59-1644-954F-050A665D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300" y="279496"/>
            <a:ext cx="3830619" cy="1325563"/>
          </a:xfrm>
        </p:spPr>
        <p:txBody>
          <a:bodyPr/>
          <a:lstStyle/>
          <a:p>
            <a:r>
              <a:rPr lang="en-US" dirty="0"/>
              <a:t>Learning Path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4B47E06-A548-C141-872E-4335F1D35C51}"/>
              </a:ext>
            </a:extLst>
          </p:cNvPr>
          <p:cNvCxnSpPr>
            <a:cxnSpLocks/>
            <a:stCxn id="4" idx="2"/>
            <a:endCxn id="25" idx="3"/>
          </p:cNvCxnSpPr>
          <p:nvPr/>
        </p:nvCxnSpPr>
        <p:spPr>
          <a:xfrm flipH="1" flipV="1">
            <a:off x="3977234" y="811818"/>
            <a:ext cx="578908" cy="475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8312A5F-3EB2-E648-8B50-8673AD262AEB}"/>
              </a:ext>
            </a:extLst>
          </p:cNvPr>
          <p:cNvCxnSpPr>
            <a:cxnSpLocks/>
            <a:stCxn id="4" idx="2"/>
            <a:endCxn id="28" idx="3"/>
          </p:cNvCxnSpPr>
          <p:nvPr/>
        </p:nvCxnSpPr>
        <p:spPr>
          <a:xfrm flipH="1">
            <a:off x="3977234" y="1287708"/>
            <a:ext cx="578908" cy="42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3DE88-6F1B-7E41-94E5-C20865F9C9ED}"/>
              </a:ext>
            </a:extLst>
          </p:cNvPr>
          <p:cNvCxnSpPr>
            <a:cxnSpLocks/>
            <a:stCxn id="4" idx="2"/>
            <a:endCxn id="29" idx="3"/>
          </p:cNvCxnSpPr>
          <p:nvPr/>
        </p:nvCxnSpPr>
        <p:spPr>
          <a:xfrm flipH="1">
            <a:off x="3977234" y="1287708"/>
            <a:ext cx="578908" cy="561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F16E773-8F33-0D4E-B4AC-B2DAE59730CA}"/>
              </a:ext>
            </a:extLst>
          </p:cNvPr>
          <p:cNvSpPr/>
          <p:nvPr/>
        </p:nvSpPr>
        <p:spPr>
          <a:xfrm>
            <a:off x="2248256" y="653181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0B3D22-7E75-6244-A4EE-CC7956A7FA78}"/>
              </a:ext>
            </a:extLst>
          </p:cNvPr>
          <p:cNvSpPr/>
          <p:nvPr/>
        </p:nvSpPr>
        <p:spPr>
          <a:xfrm>
            <a:off x="2248256" y="1171935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BE1274-728F-334A-A344-039FAF8B1F8A}"/>
              </a:ext>
            </a:extLst>
          </p:cNvPr>
          <p:cNvSpPr/>
          <p:nvPr/>
        </p:nvSpPr>
        <p:spPr>
          <a:xfrm>
            <a:off x="2248256" y="1690688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JavaScript</a:t>
            </a: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73781998-72E4-8346-A694-64BCAFBF4EA4}"/>
              </a:ext>
            </a:extLst>
          </p:cNvPr>
          <p:cNvSpPr/>
          <p:nvPr/>
        </p:nvSpPr>
        <p:spPr>
          <a:xfrm>
            <a:off x="4829690" y="0"/>
            <a:ext cx="940480" cy="6858000"/>
          </a:xfrm>
          <a:custGeom>
            <a:avLst/>
            <a:gdLst>
              <a:gd name="connsiteX0" fmla="*/ 484295 w 940480"/>
              <a:gd name="connsiteY0" fmla="*/ 0 h 6770914"/>
              <a:gd name="connsiteX1" fmla="*/ 12581 w 940480"/>
              <a:gd name="connsiteY1" fmla="*/ 1807028 h 6770914"/>
              <a:gd name="connsiteX2" fmla="*/ 934238 w 940480"/>
              <a:gd name="connsiteY2" fmla="*/ 3788228 h 6770914"/>
              <a:gd name="connsiteX3" fmla="*/ 426238 w 940480"/>
              <a:gd name="connsiteY3" fmla="*/ 5638800 h 6770914"/>
              <a:gd name="connsiteX4" fmla="*/ 614924 w 940480"/>
              <a:gd name="connsiteY4" fmla="*/ 6770914 h 677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0480" h="6770914">
                <a:moveTo>
                  <a:pt x="484295" y="0"/>
                </a:moveTo>
                <a:cubicBezTo>
                  <a:pt x="210943" y="587828"/>
                  <a:pt x="-62409" y="1175657"/>
                  <a:pt x="12581" y="1807028"/>
                </a:cubicBezTo>
                <a:cubicBezTo>
                  <a:pt x="87571" y="2438399"/>
                  <a:pt x="865295" y="3149599"/>
                  <a:pt x="934238" y="3788228"/>
                </a:cubicBezTo>
                <a:cubicBezTo>
                  <a:pt x="1003181" y="4426857"/>
                  <a:pt x="479457" y="5141686"/>
                  <a:pt x="426238" y="5638800"/>
                </a:cubicBezTo>
                <a:cubicBezTo>
                  <a:pt x="373019" y="6135914"/>
                  <a:pt x="493971" y="6453414"/>
                  <a:pt x="614924" y="677091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50AA58-9DE7-8940-B9AB-65EC73748B58}"/>
              </a:ext>
            </a:extLst>
          </p:cNvPr>
          <p:cNvSpPr txBox="1"/>
          <p:nvPr/>
        </p:nvSpPr>
        <p:spPr>
          <a:xfrm>
            <a:off x="4215664" y="285809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 the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8DE1F9-6D53-DE44-BC4F-48BC33A726D1}"/>
              </a:ext>
            </a:extLst>
          </p:cNvPr>
          <p:cNvSpPr/>
          <p:nvPr/>
        </p:nvSpPr>
        <p:spPr>
          <a:xfrm>
            <a:off x="4556142" y="970357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0B125E-72F7-714D-8440-354F34346F0C}"/>
              </a:ext>
            </a:extLst>
          </p:cNvPr>
          <p:cNvSpPr txBox="1"/>
          <p:nvPr/>
        </p:nvSpPr>
        <p:spPr>
          <a:xfrm>
            <a:off x="3977234" y="2318993"/>
            <a:ext cx="256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Choose a framework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2BEE8D5-6446-6A49-8170-6BF1431095FF}"/>
              </a:ext>
            </a:extLst>
          </p:cNvPr>
          <p:cNvSpPr/>
          <p:nvPr/>
        </p:nvSpPr>
        <p:spPr>
          <a:xfrm>
            <a:off x="7374849" y="2002269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React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C514532-1254-DF41-975E-5F4BBF79678F}"/>
              </a:ext>
            </a:extLst>
          </p:cNvPr>
          <p:cNvSpPr/>
          <p:nvPr/>
        </p:nvSpPr>
        <p:spPr>
          <a:xfrm>
            <a:off x="7374849" y="2521023"/>
            <a:ext cx="1728978" cy="317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Angular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BDEF5A3-8A4B-6546-B3F8-8932C9036F8D}"/>
              </a:ext>
            </a:extLst>
          </p:cNvPr>
          <p:cNvSpPr/>
          <p:nvPr/>
        </p:nvSpPr>
        <p:spPr>
          <a:xfrm>
            <a:off x="7374849" y="3039776"/>
            <a:ext cx="1728978" cy="317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7D26FAA-10C0-BF4B-9826-002848D2ECD2}"/>
              </a:ext>
            </a:extLst>
          </p:cNvPr>
          <p:cNvSpPr txBox="1"/>
          <p:nvPr/>
        </p:nvSpPr>
        <p:spPr>
          <a:xfrm>
            <a:off x="8052428" y="3353917"/>
            <a:ext cx="373820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AF467EED-B7D1-C045-9877-6E5E5586D8BB}"/>
              </a:ext>
            </a:extLst>
          </p:cNvPr>
          <p:cNvSpPr/>
          <p:nvPr/>
        </p:nvSpPr>
        <p:spPr>
          <a:xfrm rot="20380176">
            <a:off x="5762501" y="2807203"/>
            <a:ext cx="1318661" cy="271665"/>
          </a:xfrm>
          <a:custGeom>
            <a:avLst/>
            <a:gdLst>
              <a:gd name="connsiteX0" fmla="*/ 0 w 1222408"/>
              <a:gd name="connsiteY0" fmla="*/ 212025 h 271665"/>
              <a:gd name="connsiteX1" fmla="*/ 510139 w 1222408"/>
              <a:gd name="connsiteY1" fmla="*/ 269 h 271665"/>
              <a:gd name="connsiteX2" fmla="*/ 1020278 w 1222408"/>
              <a:gd name="connsiteY2" fmla="*/ 250526 h 271665"/>
              <a:gd name="connsiteX3" fmla="*/ 1222408 w 1222408"/>
              <a:gd name="connsiteY3" fmla="*/ 240901 h 27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2408" h="271665">
                <a:moveTo>
                  <a:pt x="0" y="212025"/>
                </a:moveTo>
                <a:cubicBezTo>
                  <a:pt x="170046" y="102938"/>
                  <a:pt x="340093" y="-6148"/>
                  <a:pt x="510139" y="269"/>
                </a:cubicBezTo>
                <a:cubicBezTo>
                  <a:pt x="680185" y="6686"/>
                  <a:pt x="901567" y="210421"/>
                  <a:pt x="1020278" y="250526"/>
                </a:cubicBezTo>
                <a:cubicBezTo>
                  <a:pt x="1138989" y="290631"/>
                  <a:pt x="1180698" y="265766"/>
                  <a:pt x="1222408" y="24090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234C51-B8A3-D84E-A2B6-3B26DA099074}"/>
              </a:ext>
            </a:extLst>
          </p:cNvPr>
          <p:cNvSpPr/>
          <p:nvPr/>
        </p:nvSpPr>
        <p:spPr>
          <a:xfrm>
            <a:off x="5190844" y="2949623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08DC646-9343-794A-A817-6FBC61FBA573}"/>
              </a:ext>
            </a:extLst>
          </p:cNvPr>
          <p:cNvSpPr txBox="1"/>
          <p:nvPr/>
        </p:nvSpPr>
        <p:spPr>
          <a:xfrm>
            <a:off x="4515519" y="3967801"/>
            <a:ext cx="1739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Going deeper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EED25BC-DFFF-0546-8C90-A7994E67A68A}"/>
              </a:ext>
            </a:extLst>
          </p:cNvPr>
          <p:cNvSpPr/>
          <p:nvPr/>
        </p:nvSpPr>
        <p:spPr>
          <a:xfrm>
            <a:off x="2827164" y="5148227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JavaScript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E1A86FF-2FCC-A84B-B188-5171E3406F1C}"/>
              </a:ext>
            </a:extLst>
          </p:cNvPr>
          <p:cNvSpPr/>
          <p:nvPr/>
        </p:nvSpPr>
        <p:spPr>
          <a:xfrm>
            <a:off x="417128" y="4547142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ES6+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8AA39C-6130-0243-84F4-53818E5809F2}"/>
              </a:ext>
            </a:extLst>
          </p:cNvPr>
          <p:cNvSpPr txBox="1"/>
          <p:nvPr/>
        </p:nvSpPr>
        <p:spPr>
          <a:xfrm>
            <a:off x="208446" y="6453104"/>
            <a:ext cx="48622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Modified from: </a:t>
            </a:r>
            <a:r>
              <a:rPr lang="en-SG" sz="1000" dirty="0">
                <a:hlinkClick r:id="rId3"/>
              </a:rPr>
              <a:t>https://github.com/kamranahmedse/developer-roadmap</a:t>
            </a:r>
            <a:endParaRPr lang="en-US" sz="10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1D089F5-3745-CC40-9EEB-61F87D1ADC67}"/>
              </a:ext>
            </a:extLst>
          </p:cNvPr>
          <p:cNvSpPr/>
          <p:nvPr/>
        </p:nvSpPr>
        <p:spPr>
          <a:xfrm>
            <a:off x="6987913" y="4576891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09F48D1-6F2D-AD45-AD62-E7EA3643F03E}"/>
              </a:ext>
            </a:extLst>
          </p:cNvPr>
          <p:cNvSpPr/>
          <p:nvPr/>
        </p:nvSpPr>
        <p:spPr>
          <a:xfrm>
            <a:off x="415746" y="5065895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Calling APIs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F265C0C-5B24-AC4D-A7B4-A1D3142475FA}"/>
              </a:ext>
            </a:extLst>
          </p:cNvPr>
          <p:cNvSpPr/>
          <p:nvPr/>
        </p:nvSpPr>
        <p:spPr>
          <a:xfrm>
            <a:off x="8542481" y="5340239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Redux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C5B71A7-2A96-8E45-B325-004BABB03E02}"/>
              </a:ext>
            </a:extLst>
          </p:cNvPr>
          <p:cNvSpPr/>
          <p:nvPr/>
        </p:nvSpPr>
        <p:spPr>
          <a:xfrm>
            <a:off x="6231322" y="5807197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React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C2CE7C1-6AE7-764C-B08B-DB79201639E0}"/>
              </a:ext>
            </a:extLst>
          </p:cNvPr>
          <p:cNvSpPr/>
          <p:nvPr/>
        </p:nvSpPr>
        <p:spPr>
          <a:xfrm>
            <a:off x="415746" y="5584648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Type </a:t>
            </a:r>
            <a:r>
              <a:rPr lang="en-US" sz="1600" dirty="0"/>
              <a:t>Checkers</a:t>
            </a:r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5969F57-D557-CC43-80EF-91181D52B56D}"/>
              </a:ext>
            </a:extLst>
          </p:cNvPr>
          <p:cNvSpPr/>
          <p:nvPr/>
        </p:nvSpPr>
        <p:spPr>
          <a:xfrm>
            <a:off x="9614876" y="4027089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Pre-processors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7E5C8F1-F78E-0A4C-A025-7BBF522C2957}"/>
              </a:ext>
            </a:extLst>
          </p:cNvPr>
          <p:cNvSpPr/>
          <p:nvPr/>
        </p:nvSpPr>
        <p:spPr>
          <a:xfrm>
            <a:off x="9614876" y="4545843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Frameworks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844FD06-5815-5548-B74E-6BC7A6D25995}"/>
              </a:ext>
            </a:extLst>
          </p:cNvPr>
          <p:cNvSpPr/>
          <p:nvPr/>
        </p:nvSpPr>
        <p:spPr>
          <a:xfrm>
            <a:off x="8555264" y="5816708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Hooks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4A53EF6-9B4E-3146-BE15-3FE23126CE7F}"/>
              </a:ext>
            </a:extLst>
          </p:cNvPr>
          <p:cNvSpPr/>
          <p:nvPr/>
        </p:nvSpPr>
        <p:spPr>
          <a:xfrm>
            <a:off x="8555264" y="6293177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HOCs</a:t>
            </a:r>
          </a:p>
        </p:txBody>
      </p:sp>
      <p:sp>
        <p:nvSpPr>
          <p:cNvPr id="102" name="Freeform 101">
            <a:extLst>
              <a:ext uri="{FF2B5EF4-FFF2-40B4-BE49-F238E27FC236}">
                <a16:creationId xmlns:a16="http://schemas.microsoft.com/office/drawing/2014/main" id="{81965DE9-9564-D540-8D15-FC80F6D82282}"/>
              </a:ext>
            </a:extLst>
          </p:cNvPr>
          <p:cNvSpPr/>
          <p:nvPr/>
        </p:nvSpPr>
        <p:spPr>
          <a:xfrm>
            <a:off x="5408598" y="4649900"/>
            <a:ext cx="1590842" cy="815599"/>
          </a:xfrm>
          <a:custGeom>
            <a:avLst/>
            <a:gdLst>
              <a:gd name="connsiteX0" fmla="*/ 0 w 847024"/>
              <a:gd name="connsiteY0" fmla="*/ 508523 h 508523"/>
              <a:gd name="connsiteX1" fmla="*/ 375386 w 847024"/>
              <a:gd name="connsiteY1" fmla="*/ 36885 h 508523"/>
              <a:gd name="connsiteX2" fmla="*/ 847024 w 847024"/>
              <a:gd name="connsiteY2" fmla="*/ 65760 h 508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7024" h="508523">
                <a:moveTo>
                  <a:pt x="0" y="508523"/>
                </a:moveTo>
                <a:cubicBezTo>
                  <a:pt x="117107" y="309601"/>
                  <a:pt x="234215" y="110679"/>
                  <a:pt x="375386" y="36885"/>
                </a:cubicBezTo>
                <a:cubicBezTo>
                  <a:pt x="516557" y="-36909"/>
                  <a:pt x="681790" y="14425"/>
                  <a:pt x="847024" y="65760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Freeform 102">
            <a:extLst>
              <a:ext uri="{FF2B5EF4-FFF2-40B4-BE49-F238E27FC236}">
                <a16:creationId xmlns:a16="http://schemas.microsoft.com/office/drawing/2014/main" id="{3E7852ED-C2EE-0447-90CF-F9B6C7B087D6}"/>
              </a:ext>
            </a:extLst>
          </p:cNvPr>
          <p:cNvSpPr/>
          <p:nvPr/>
        </p:nvSpPr>
        <p:spPr>
          <a:xfrm>
            <a:off x="5573027" y="5524901"/>
            <a:ext cx="664144" cy="458098"/>
          </a:xfrm>
          <a:custGeom>
            <a:avLst/>
            <a:gdLst>
              <a:gd name="connsiteX0" fmla="*/ 0 w 664144"/>
              <a:gd name="connsiteY0" fmla="*/ 0 h 458098"/>
              <a:gd name="connsiteX1" fmla="*/ 298384 w 664144"/>
              <a:gd name="connsiteY1" fmla="*/ 394636 h 458098"/>
              <a:gd name="connsiteX2" fmla="*/ 664144 w 664144"/>
              <a:gd name="connsiteY2" fmla="*/ 452387 h 458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4144" h="458098">
                <a:moveTo>
                  <a:pt x="0" y="0"/>
                </a:moveTo>
                <a:cubicBezTo>
                  <a:pt x="93846" y="159619"/>
                  <a:pt x="187693" y="319238"/>
                  <a:pt x="298384" y="394636"/>
                </a:cubicBezTo>
                <a:cubicBezTo>
                  <a:pt x="409075" y="470034"/>
                  <a:pt x="536609" y="461210"/>
                  <a:pt x="664144" y="452387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 103">
            <a:extLst>
              <a:ext uri="{FF2B5EF4-FFF2-40B4-BE49-F238E27FC236}">
                <a16:creationId xmlns:a16="http://schemas.microsoft.com/office/drawing/2014/main" id="{5DC6F0A8-C20A-5045-8740-0FF9C66087DF}"/>
              </a:ext>
            </a:extLst>
          </p:cNvPr>
          <p:cNvSpPr/>
          <p:nvPr/>
        </p:nvSpPr>
        <p:spPr>
          <a:xfrm>
            <a:off x="4562375" y="5332396"/>
            <a:ext cx="413886" cy="0"/>
          </a:xfrm>
          <a:custGeom>
            <a:avLst/>
            <a:gdLst>
              <a:gd name="connsiteX0" fmla="*/ 413886 w 413886"/>
              <a:gd name="connsiteY0" fmla="*/ 0 h 0"/>
              <a:gd name="connsiteX1" fmla="*/ 0 w 4138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3886">
                <a:moveTo>
                  <a:pt x="413886" y="0"/>
                </a:moveTo>
                <a:lnTo>
                  <a:pt x="0" y="0"/>
                </a:ln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CA46B76-D6DF-6248-969D-5599C64D3EA4}"/>
              </a:ext>
            </a:extLst>
          </p:cNvPr>
          <p:cNvCxnSpPr>
            <a:stCxn id="84" idx="1"/>
            <a:endCxn id="87" idx="3"/>
          </p:cNvCxnSpPr>
          <p:nvPr/>
        </p:nvCxnSpPr>
        <p:spPr>
          <a:xfrm flipH="1" flipV="1">
            <a:off x="2146106" y="4705779"/>
            <a:ext cx="681058" cy="601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43F4DF12-7107-2648-A7BC-9B22693DD38C}"/>
              </a:ext>
            </a:extLst>
          </p:cNvPr>
          <p:cNvCxnSpPr>
            <a:cxnSpLocks/>
            <a:stCxn id="84" idx="1"/>
            <a:endCxn id="93" idx="3"/>
          </p:cNvCxnSpPr>
          <p:nvPr/>
        </p:nvCxnSpPr>
        <p:spPr>
          <a:xfrm flipH="1" flipV="1">
            <a:off x="2144724" y="5224532"/>
            <a:ext cx="682440" cy="82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6F8BD5B2-74DB-1C4D-8334-EA3B63741140}"/>
              </a:ext>
            </a:extLst>
          </p:cNvPr>
          <p:cNvCxnSpPr>
            <a:cxnSpLocks/>
            <a:stCxn id="84" idx="1"/>
            <a:endCxn id="96" idx="3"/>
          </p:cNvCxnSpPr>
          <p:nvPr/>
        </p:nvCxnSpPr>
        <p:spPr>
          <a:xfrm flipH="1">
            <a:off x="2144724" y="5306864"/>
            <a:ext cx="682440" cy="436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 112">
            <a:extLst>
              <a:ext uri="{FF2B5EF4-FFF2-40B4-BE49-F238E27FC236}">
                <a16:creationId xmlns:a16="http://schemas.microsoft.com/office/drawing/2014/main" id="{23283223-FA86-F941-BB8F-C84110D0D6DB}"/>
              </a:ext>
            </a:extLst>
          </p:cNvPr>
          <p:cNvSpPr/>
          <p:nvPr/>
        </p:nvSpPr>
        <p:spPr>
          <a:xfrm>
            <a:off x="7087282" y="1681595"/>
            <a:ext cx="2319688" cy="22029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C212BCC-351D-6841-8392-D7D638E8F21B}"/>
              </a:ext>
            </a:extLst>
          </p:cNvPr>
          <p:cNvCxnSpPr>
            <a:stCxn id="91" idx="3"/>
            <a:endCxn id="97" idx="1"/>
          </p:cNvCxnSpPr>
          <p:nvPr/>
        </p:nvCxnSpPr>
        <p:spPr>
          <a:xfrm flipV="1">
            <a:off x="8716891" y="4185726"/>
            <a:ext cx="897985" cy="549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9E61E70F-4C54-9749-906A-103FB92A3F1E}"/>
              </a:ext>
            </a:extLst>
          </p:cNvPr>
          <p:cNvCxnSpPr>
            <a:cxnSpLocks/>
            <a:stCxn id="91" idx="3"/>
            <a:endCxn id="98" idx="1"/>
          </p:cNvCxnSpPr>
          <p:nvPr/>
        </p:nvCxnSpPr>
        <p:spPr>
          <a:xfrm flipV="1">
            <a:off x="8716891" y="4704480"/>
            <a:ext cx="897985" cy="31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2318D7FD-7353-AF44-A990-5342B2920591}"/>
              </a:ext>
            </a:extLst>
          </p:cNvPr>
          <p:cNvCxnSpPr>
            <a:cxnSpLocks/>
            <a:stCxn id="95" idx="3"/>
            <a:endCxn id="94" idx="1"/>
          </p:cNvCxnSpPr>
          <p:nvPr/>
        </p:nvCxnSpPr>
        <p:spPr>
          <a:xfrm flipV="1">
            <a:off x="7960300" y="5498876"/>
            <a:ext cx="582181" cy="466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A1229660-6C93-1249-89A1-0F8ED7DCE79C}"/>
              </a:ext>
            </a:extLst>
          </p:cNvPr>
          <p:cNvCxnSpPr>
            <a:cxnSpLocks/>
            <a:stCxn id="95" idx="3"/>
            <a:endCxn id="99" idx="1"/>
          </p:cNvCxnSpPr>
          <p:nvPr/>
        </p:nvCxnSpPr>
        <p:spPr>
          <a:xfrm>
            <a:off x="7960300" y="5965834"/>
            <a:ext cx="594964" cy="9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D2D3CE4-50AB-8248-B98C-12DCFC66A12B}"/>
              </a:ext>
            </a:extLst>
          </p:cNvPr>
          <p:cNvCxnSpPr>
            <a:cxnSpLocks/>
            <a:stCxn id="95" idx="3"/>
            <a:endCxn id="100" idx="1"/>
          </p:cNvCxnSpPr>
          <p:nvPr/>
        </p:nvCxnSpPr>
        <p:spPr>
          <a:xfrm>
            <a:off x="7960300" y="5965834"/>
            <a:ext cx="594964" cy="485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501D336B-13DE-7A49-AB13-7008528B6B9F}"/>
              </a:ext>
            </a:extLst>
          </p:cNvPr>
          <p:cNvSpPr/>
          <p:nvPr/>
        </p:nvSpPr>
        <p:spPr>
          <a:xfrm>
            <a:off x="4982579" y="5013859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D700FD-1F4F-BD44-87BD-FD7F467E5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57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React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539F76-9D2B-5443-AE58-CD1D75FA0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88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768EF-4864-DF40-B007-BE231E006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React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2C74F-DC1B-DD48-AA11-A2D96FDF2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  <a:p>
            <a:pPr lvl="1"/>
            <a:r>
              <a:rPr lang="en-US" dirty="0"/>
              <a:t>Props</a:t>
            </a:r>
          </a:p>
          <a:p>
            <a:pPr lvl="1"/>
            <a:r>
              <a:rPr lang="en-US" dirty="0"/>
              <a:t>State</a:t>
            </a:r>
          </a:p>
          <a:p>
            <a:r>
              <a:rPr lang="en-US" dirty="0"/>
              <a:t>JSX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0C007-7C3E-E541-91D1-3DCD2F45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51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blocks</a:t>
            </a:r>
          </a:p>
          <a:p>
            <a:r>
              <a:rPr lang="en-US" dirty="0"/>
              <a:t>Reusable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670F1B-B363-8347-8B48-BF09DCE81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55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7417A-1E44-7640-9B87-AB34B3739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5BB003-D748-304F-AA75-71B4428A4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919" y="2035278"/>
            <a:ext cx="8340162" cy="41700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6FF98-FDFB-DB4E-8C91-6BD6CDF25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69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3B055-BE9F-D343-8644-CECE1FA56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1050A-248D-044D-96C9-8E86D4B5AE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A3CC1-D512-5E4C-A413-E74401FF58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External inputs</a:t>
            </a:r>
          </a:p>
          <a:p>
            <a:r>
              <a:rPr lang="en-US" dirty="0"/>
              <a:t>“Messages”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CA81A-A0AC-0C4C-B948-A27AF9702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State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BE1C3D-3CA6-6D4A-A4ED-3EA6878D831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Internal information store</a:t>
            </a:r>
          </a:p>
          <a:p>
            <a:r>
              <a:rPr lang="en-US" dirty="0"/>
              <a:t>“Memory”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48666-C243-A249-939A-2997ABEB9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4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/>
              <a:t>Component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67ED4D8-68DA-794F-8784-5F3819E65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18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/>
              <a:t>Component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3E2FAD-8D51-794C-B1C3-65CF8E247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02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5A89CB-B079-5549-A727-087341F0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02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D1C20D-A8E9-3544-883D-41577997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9D3E-1A59-1644-954F-050A665D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300" y="279496"/>
            <a:ext cx="3830619" cy="1325563"/>
          </a:xfrm>
        </p:spPr>
        <p:txBody>
          <a:bodyPr/>
          <a:lstStyle/>
          <a:p>
            <a:r>
              <a:rPr lang="en-US" dirty="0"/>
              <a:t>Learning Path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4B47E06-A548-C141-872E-4335F1D35C51}"/>
              </a:ext>
            </a:extLst>
          </p:cNvPr>
          <p:cNvCxnSpPr>
            <a:cxnSpLocks/>
            <a:stCxn id="4" idx="2"/>
            <a:endCxn id="25" idx="3"/>
          </p:cNvCxnSpPr>
          <p:nvPr/>
        </p:nvCxnSpPr>
        <p:spPr>
          <a:xfrm flipH="1" flipV="1">
            <a:off x="3977234" y="811818"/>
            <a:ext cx="578908" cy="475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8312A5F-3EB2-E648-8B50-8673AD262AEB}"/>
              </a:ext>
            </a:extLst>
          </p:cNvPr>
          <p:cNvCxnSpPr>
            <a:cxnSpLocks/>
            <a:stCxn id="4" idx="2"/>
            <a:endCxn id="28" idx="3"/>
          </p:cNvCxnSpPr>
          <p:nvPr/>
        </p:nvCxnSpPr>
        <p:spPr>
          <a:xfrm flipH="1">
            <a:off x="3977234" y="1287708"/>
            <a:ext cx="578908" cy="42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3DE88-6F1B-7E41-94E5-C20865F9C9ED}"/>
              </a:ext>
            </a:extLst>
          </p:cNvPr>
          <p:cNvCxnSpPr>
            <a:cxnSpLocks/>
            <a:stCxn id="4" idx="2"/>
            <a:endCxn id="29" idx="3"/>
          </p:cNvCxnSpPr>
          <p:nvPr/>
        </p:nvCxnSpPr>
        <p:spPr>
          <a:xfrm flipH="1">
            <a:off x="3977234" y="1287708"/>
            <a:ext cx="578908" cy="561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F16E773-8F33-0D4E-B4AC-B2DAE59730CA}"/>
              </a:ext>
            </a:extLst>
          </p:cNvPr>
          <p:cNvSpPr/>
          <p:nvPr/>
        </p:nvSpPr>
        <p:spPr>
          <a:xfrm>
            <a:off x="2248256" y="653181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0B3D22-7E75-6244-A4EE-CC7956A7FA78}"/>
              </a:ext>
            </a:extLst>
          </p:cNvPr>
          <p:cNvSpPr/>
          <p:nvPr/>
        </p:nvSpPr>
        <p:spPr>
          <a:xfrm>
            <a:off x="2248256" y="1171935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BE1274-728F-334A-A344-039FAF8B1F8A}"/>
              </a:ext>
            </a:extLst>
          </p:cNvPr>
          <p:cNvSpPr/>
          <p:nvPr/>
        </p:nvSpPr>
        <p:spPr>
          <a:xfrm>
            <a:off x="2248256" y="1690688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JavaScript</a:t>
            </a: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73781998-72E4-8346-A694-64BCAFBF4EA4}"/>
              </a:ext>
            </a:extLst>
          </p:cNvPr>
          <p:cNvSpPr/>
          <p:nvPr/>
        </p:nvSpPr>
        <p:spPr>
          <a:xfrm>
            <a:off x="4829690" y="0"/>
            <a:ext cx="940480" cy="6858000"/>
          </a:xfrm>
          <a:custGeom>
            <a:avLst/>
            <a:gdLst>
              <a:gd name="connsiteX0" fmla="*/ 484295 w 940480"/>
              <a:gd name="connsiteY0" fmla="*/ 0 h 6770914"/>
              <a:gd name="connsiteX1" fmla="*/ 12581 w 940480"/>
              <a:gd name="connsiteY1" fmla="*/ 1807028 h 6770914"/>
              <a:gd name="connsiteX2" fmla="*/ 934238 w 940480"/>
              <a:gd name="connsiteY2" fmla="*/ 3788228 h 6770914"/>
              <a:gd name="connsiteX3" fmla="*/ 426238 w 940480"/>
              <a:gd name="connsiteY3" fmla="*/ 5638800 h 6770914"/>
              <a:gd name="connsiteX4" fmla="*/ 614924 w 940480"/>
              <a:gd name="connsiteY4" fmla="*/ 6770914 h 677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0480" h="6770914">
                <a:moveTo>
                  <a:pt x="484295" y="0"/>
                </a:moveTo>
                <a:cubicBezTo>
                  <a:pt x="210943" y="587828"/>
                  <a:pt x="-62409" y="1175657"/>
                  <a:pt x="12581" y="1807028"/>
                </a:cubicBezTo>
                <a:cubicBezTo>
                  <a:pt x="87571" y="2438399"/>
                  <a:pt x="865295" y="3149599"/>
                  <a:pt x="934238" y="3788228"/>
                </a:cubicBezTo>
                <a:cubicBezTo>
                  <a:pt x="1003181" y="4426857"/>
                  <a:pt x="479457" y="5141686"/>
                  <a:pt x="426238" y="5638800"/>
                </a:cubicBezTo>
                <a:cubicBezTo>
                  <a:pt x="373019" y="6135914"/>
                  <a:pt x="493971" y="6453414"/>
                  <a:pt x="614924" y="677091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50AA58-9DE7-8940-B9AB-65EC73748B58}"/>
              </a:ext>
            </a:extLst>
          </p:cNvPr>
          <p:cNvSpPr txBox="1"/>
          <p:nvPr/>
        </p:nvSpPr>
        <p:spPr>
          <a:xfrm>
            <a:off x="4215664" y="285809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 the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8DE1F9-6D53-DE44-BC4F-48BC33A726D1}"/>
              </a:ext>
            </a:extLst>
          </p:cNvPr>
          <p:cNvSpPr/>
          <p:nvPr/>
        </p:nvSpPr>
        <p:spPr>
          <a:xfrm>
            <a:off x="4556142" y="970357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8AA39C-6130-0243-84F4-53818E5809F2}"/>
              </a:ext>
            </a:extLst>
          </p:cNvPr>
          <p:cNvSpPr txBox="1"/>
          <p:nvPr/>
        </p:nvSpPr>
        <p:spPr>
          <a:xfrm>
            <a:off x="208446" y="6453104"/>
            <a:ext cx="48622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Modified from: </a:t>
            </a:r>
            <a:r>
              <a:rPr lang="en-SG" sz="1000" dirty="0">
                <a:hlinkClick r:id="rId3"/>
              </a:rPr>
              <a:t>https://github.com/kamranahmedse/developer-roadmap</a:t>
            </a:r>
            <a:endParaRPr lang="en-US" sz="1000" dirty="0"/>
          </a:p>
        </p:txBody>
      </p:sp>
      <p:sp>
        <p:nvSpPr>
          <p:cNvPr id="136" name="Slide Number Placeholder 135">
            <a:extLst>
              <a:ext uri="{FF2B5EF4-FFF2-40B4-BE49-F238E27FC236}">
                <a16:creationId xmlns:a16="http://schemas.microsoft.com/office/drawing/2014/main" id="{760CF9F5-9ED6-464F-93CF-BBC7943B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94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D1C20D-A8E9-3544-883D-415779973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084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0000"/>
                </a:solidFill>
              </a:rPr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1D9124-E6AF-744D-A6BA-8EEA4D73F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40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F116C9-34A5-AB40-8BC6-D9D048D53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633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2FA0CC-1172-4F48-BABC-58974B10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44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A1A519-9D14-A549-B28F-2BB12FAFD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50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30F0A-F940-4D48-9982-46AF901EF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 Lifecycle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A36342-3E4F-7A42-AF47-9AA8C2CC6EA0}"/>
              </a:ext>
            </a:extLst>
          </p:cNvPr>
          <p:cNvSpPr/>
          <p:nvPr/>
        </p:nvSpPr>
        <p:spPr>
          <a:xfrm>
            <a:off x="4227871" y="3264309"/>
            <a:ext cx="4139381" cy="2861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rgbClr val="FF0000"/>
                </a:solidFill>
              </a:rPr>
              <a:t>Component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DE8EBF-5560-AF47-89AE-0B12732E1D66}"/>
              </a:ext>
            </a:extLst>
          </p:cNvPr>
          <p:cNvSpPr/>
          <p:nvPr/>
        </p:nvSpPr>
        <p:spPr>
          <a:xfrm>
            <a:off x="1257393" y="1482060"/>
            <a:ext cx="2394154" cy="1278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AC597-427A-8243-8F74-4027FCBA62BB}"/>
              </a:ext>
            </a:extLst>
          </p:cNvPr>
          <p:cNvSpPr/>
          <p:nvPr/>
        </p:nvSpPr>
        <p:spPr>
          <a:xfrm>
            <a:off x="5307718" y="4277032"/>
            <a:ext cx="1979686" cy="105704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State</a:t>
            </a: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1E8879E1-3FCE-6944-B031-DAD8992C3ABA}"/>
              </a:ext>
            </a:extLst>
          </p:cNvPr>
          <p:cNvSpPr/>
          <p:nvPr/>
        </p:nvSpPr>
        <p:spPr>
          <a:xfrm rot="5400000">
            <a:off x="4033424" y="1555699"/>
            <a:ext cx="1021937" cy="178569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Equals 12">
            <a:extLst>
              <a:ext uri="{FF2B5EF4-FFF2-40B4-BE49-F238E27FC236}">
                <a16:creationId xmlns:a16="http://schemas.microsoft.com/office/drawing/2014/main" id="{2073E281-DBF4-DA46-AB8C-414D345EA2F5}"/>
              </a:ext>
            </a:extLst>
          </p:cNvPr>
          <p:cNvSpPr/>
          <p:nvPr/>
        </p:nvSpPr>
        <p:spPr>
          <a:xfrm>
            <a:off x="8770374" y="3972232"/>
            <a:ext cx="1052052" cy="1052052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603A3AB-8D37-364A-ABBB-32EBEBCBCF86}"/>
              </a:ext>
            </a:extLst>
          </p:cNvPr>
          <p:cNvSpPr txBox="1">
            <a:spLocks/>
          </p:cNvSpPr>
          <p:nvPr/>
        </p:nvSpPr>
        <p:spPr>
          <a:xfrm>
            <a:off x="10225548" y="3835476"/>
            <a:ext cx="10741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0000"/>
                </a:solidFill>
              </a:rPr>
              <a:t>UI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2FE7AF-523D-F74C-B66F-343A2A66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894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+ JavaScript</a:t>
            </a:r>
          </a:p>
          <a:p>
            <a:r>
              <a:rPr lang="en-US" dirty="0"/>
              <a:t>Structure + Behavior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Write and add HTML easily in React</a:t>
            </a:r>
          </a:p>
          <a:p>
            <a:r>
              <a:rPr lang="en-US" dirty="0"/>
              <a:t>Just one file for HTML + JavaScript!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BF0E7-DD39-284D-95EF-2F23AA83C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6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- </a:t>
            </a:r>
            <a:r>
              <a:rPr lang="en-SG" b="1" dirty="0"/>
              <a:t>H</a:t>
            </a:r>
            <a:r>
              <a:rPr lang="en-SG" dirty="0"/>
              <a:t>yper</a:t>
            </a:r>
            <a:r>
              <a:rPr lang="en-SG" b="1" dirty="0"/>
              <a:t>t</a:t>
            </a:r>
            <a:r>
              <a:rPr lang="en-SG" dirty="0"/>
              <a:t>ext </a:t>
            </a:r>
            <a:r>
              <a:rPr lang="en-SG" b="1" dirty="0" err="1"/>
              <a:t>M</a:t>
            </a:r>
            <a:r>
              <a:rPr lang="en-SG" dirty="0" err="1"/>
              <a:t>arkup</a:t>
            </a:r>
            <a:r>
              <a:rPr lang="en-SG" dirty="0"/>
              <a:t> </a:t>
            </a:r>
            <a:r>
              <a:rPr lang="en-SG" b="1" dirty="0"/>
              <a:t>L</a:t>
            </a:r>
            <a:r>
              <a:rPr lang="en-SG" dirty="0"/>
              <a:t>anguage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16394-558F-7545-9E83-C820CFBE3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950" y="3556794"/>
            <a:ext cx="8166100" cy="889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D8045-C7E9-F248-8DB2-A7B525E08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49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- </a:t>
            </a:r>
            <a:r>
              <a:rPr lang="en-SG" b="1" dirty="0"/>
              <a:t>H</a:t>
            </a:r>
            <a:r>
              <a:rPr lang="en-SG" dirty="0"/>
              <a:t>yper</a:t>
            </a:r>
            <a:r>
              <a:rPr lang="en-SG" b="1" dirty="0"/>
              <a:t>t</a:t>
            </a:r>
            <a:r>
              <a:rPr lang="en-SG" dirty="0"/>
              <a:t>ext </a:t>
            </a:r>
            <a:r>
              <a:rPr lang="en-SG" b="1" dirty="0" err="1"/>
              <a:t>M</a:t>
            </a:r>
            <a:r>
              <a:rPr lang="en-SG" dirty="0" err="1"/>
              <a:t>arkup</a:t>
            </a:r>
            <a:r>
              <a:rPr lang="en-SG" dirty="0"/>
              <a:t> </a:t>
            </a:r>
            <a:r>
              <a:rPr lang="en-SG" b="1" dirty="0"/>
              <a:t>L</a:t>
            </a:r>
            <a:r>
              <a:rPr lang="en-SG" dirty="0"/>
              <a:t>anguage</a:t>
            </a:r>
          </a:p>
          <a:p>
            <a:r>
              <a:rPr lang="en-SG" dirty="0"/>
              <a:t>Structure content using tags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516394-558F-7545-9E83-C820CFBE3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2950" y="3556794"/>
            <a:ext cx="8166100" cy="889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8E2703-0FEA-1740-B728-C435074C9154}"/>
              </a:ext>
            </a:extLst>
          </p:cNvPr>
          <p:cNvCxnSpPr/>
          <p:nvPr/>
        </p:nvCxnSpPr>
        <p:spPr>
          <a:xfrm>
            <a:off x="2115403" y="4599296"/>
            <a:ext cx="117370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DBE06E-7865-6646-868C-05C55D77F509}"/>
              </a:ext>
            </a:extLst>
          </p:cNvPr>
          <p:cNvCxnSpPr>
            <a:cxnSpLocks/>
          </p:cNvCxnSpPr>
          <p:nvPr/>
        </p:nvCxnSpPr>
        <p:spPr>
          <a:xfrm>
            <a:off x="8545773" y="4599296"/>
            <a:ext cx="163327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9B55CEC-598D-D142-B2FD-6CADECE45455}"/>
              </a:ext>
            </a:extLst>
          </p:cNvPr>
          <p:cNvSpPr txBox="1"/>
          <p:nvPr/>
        </p:nvSpPr>
        <p:spPr>
          <a:xfrm>
            <a:off x="1903167" y="4752799"/>
            <a:ext cx="1627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Opening Tag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E7127C-0C31-CF41-8D6A-1816CBC42B3A}"/>
              </a:ext>
            </a:extLst>
          </p:cNvPr>
          <p:cNvSpPr/>
          <p:nvPr/>
        </p:nvSpPr>
        <p:spPr>
          <a:xfrm>
            <a:off x="8674920" y="4752799"/>
            <a:ext cx="15041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Closing Tag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C8F0850-A68E-874D-85AB-70F758C6F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896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JavaScript – Programming language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E437A4-02F0-5241-AC08-D368AA40C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3067050"/>
            <a:ext cx="5080000" cy="723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12EF9E-15E2-1249-A29F-D68BE009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99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F2A3D8-C9D6-6E4A-8FE6-B6D37B2A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Basics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67A7328-9024-7444-A768-8EAD3FCA1040}"/>
              </a:ext>
            </a:extLst>
          </p:cNvPr>
          <p:cNvGrpSpPr/>
          <p:nvPr/>
        </p:nvGrpSpPr>
        <p:grpSpPr>
          <a:xfrm>
            <a:off x="1191519" y="1721970"/>
            <a:ext cx="9808962" cy="4517173"/>
            <a:chOff x="1903379" y="1721970"/>
            <a:chExt cx="9808962" cy="451717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FD5F45A-087C-C447-8550-4EB344385A9A}"/>
                </a:ext>
              </a:extLst>
            </p:cNvPr>
            <p:cNvGrpSpPr/>
            <p:nvPr/>
          </p:nvGrpSpPr>
          <p:grpSpPr>
            <a:xfrm>
              <a:off x="8471017" y="1721970"/>
              <a:ext cx="3241324" cy="4508500"/>
              <a:chOff x="8471017" y="1721970"/>
              <a:chExt cx="3241324" cy="4508500"/>
            </a:xfrm>
          </p:grpSpPr>
          <p:sp>
            <p:nvSpPr>
              <p:cNvPr id="13" name="Text Placeholder 4">
                <a:extLst>
                  <a:ext uri="{FF2B5EF4-FFF2-40B4-BE49-F238E27FC236}">
                    <a16:creationId xmlns:a16="http://schemas.microsoft.com/office/drawing/2014/main" id="{5D3FC3A9-5D07-A840-B8C8-13B37CD4AD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JavaScript</a:t>
                </a:r>
              </a:p>
            </p:txBody>
          </p:sp>
          <p:sp>
            <p:nvSpPr>
              <p:cNvPr id="14" name="Content Placeholder 5">
                <a:extLst>
                  <a:ext uri="{FF2B5EF4-FFF2-40B4-BE49-F238E27FC236}">
                    <a16:creationId xmlns:a16="http://schemas.microsoft.com/office/drawing/2014/main" id="{290364D9-30B6-7342-A4A8-B09B5786AD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Behavior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DDA4675-8F3F-274B-86D9-71A18CC6B78C}"/>
                </a:ext>
              </a:extLst>
            </p:cNvPr>
            <p:cNvGrpSpPr/>
            <p:nvPr/>
          </p:nvGrpSpPr>
          <p:grpSpPr>
            <a:xfrm>
              <a:off x="5187198" y="1721970"/>
              <a:ext cx="3241324" cy="4508500"/>
              <a:chOff x="8471017" y="1721970"/>
              <a:chExt cx="3241324" cy="4508500"/>
            </a:xfrm>
          </p:grpSpPr>
          <p:sp>
            <p:nvSpPr>
              <p:cNvPr id="23" name="Text Placeholder 4">
                <a:extLst>
                  <a:ext uri="{FF2B5EF4-FFF2-40B4-BE49-F238E27FC236}">
                    <a16:creationId xmlns:a16="http://schemas.microsoft.com/office/drawing/2014/main" id="{63224E6F-EC74-C044-B7FD-F54C55ADEE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CSS</a:t>
                </a:r>
              </a:p>
            </p:txBody>
          </p:sp>
          <p:sp>
            <p:nvSpPr>
              <p:cNvPr id="24" name="Content Placeholder 5">
                <a:extLst>
                  <a:ext uri="{FF2B5EF4-FFF2-40B4-BE49-F238E27FC236}">
                    <a16:creationId xmlns:a16="http://schemas.microsoft.com/office/drawing/2014/main" id="{CF96D7ED-4A17-AB48-8452-392CEC002A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Design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B00DC97-77D0-8C4B-85E5-269DE9917512}"/>
                </a:ext>
              </a:extLst>
            </p:cNvPr>
            <p:cNvGrpSpPr/>
            <p:nvPr/>
          </p:nvGrpSpPr>
          <p:grpSpPr>
            <a:xfrm>
              <a:off x="1903379" y="1730643"/>
              <a:ext cx="3241324" cy="4508500"/>
              <a:chOff x="8471017" y="1721970"/>
              <a:chExt cx="3241324" cy="4508500"/>
            </a:xfrm>
          </p:grpSpPr>
          <p:sp>
            <p:nvSpPr>
              <p:cNvPr id="26" name="Text Placeholder 4">
                <a:extLst>
                  <a:ext uri="{FF2B5EF4-FFF2-40B4-BE49-F238E27FC236}">
                    <a16:creationId xmlns:a16="http://schemas.microsoft.com/office/drawing/2014/main" id="{E6DAD40A-C135-2043-8A38-01A0A57931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HTML</a:t>
                </a:r>
              </a:p>
            </p:txBody>
          </p:sp>
          <p:sp>
            <p:nvSpPr>
              <p:cNvPr id="27" name="Content Placeholder 5">
                <a:extLst>
                  <a:ext uri="{FF2B5EF4-FFF2-40B4-BE49-F238E27FC236}">
                    <a16:creationId xmlns:a16="http://schemas.microsoft.com/office/drawing/2014/main" id="{3303ACEB-2379-A940-8259-86EAF5CCDC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Structure</a:t>
                </a:r>
              </a:p>
              <a:p>
                <a:r>
                  <a:rPr lang="en-US" dirty="0"/>
                  <a:t>Layout</a:t>
                </a:r>
              </a:p>
            </p:txBody>
          </p:sp>
        </p:grp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5D5EFCC-4BD8-E74A-9CEB-5BC0276C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6223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+ JavaScript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61550-7112-D445-9179-5C4E4222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25" y="3686826"/>
            <a:ext cx="8540750" cy="62893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A9145-643A-8648-BD66-6E734515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889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86118-D180-9641-99DF-B464961AD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+ JavaScript</a:t>
            </a:r>
          </a:p>
          <a:p>
            <a:r>
              <a:rPr lang="en-US" dirty="0"/>
              <a:t>JavaScript is placed in </a:t>
            </a:r>
            <a:r>
              <a:rPr lang="en-US" u="sng" dirty="0"/>
              <a:t>curly braces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61550-7112-D445-9179-5C4E4222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25" y="3686826"/>
            <a:ext cx="8540750" cy="628935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A270C75-8A0C-E040-8A3D-323338A8DD8F}"/>
              </a:ext>
            </a:extLst>
          </p:cNvPr>
          <p:cNvCxnSpPr>
            <a:cxnSpLocks/>
          </p:cNvCxnSpPr>
          <p:nvPr/>
        </p:nvCxnSpPr>
        <p:spPr>
          <a:xfrm>
            <a:off x="4435522" y="4490114"/>
            <a:ext cx="30025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C268C6-5D1E-C04C-BFCF-D7715A3025FE}"/>
              </a:ext>
            </a:extLst>
          </p:cNvPr>
          <p:cNvCxnSpPr>
            <a:cxnSpLocks/>
          </p:cNvCxnSpPr>
          <p:nvPr/>
        </p:nvCxnSpPr>
        <p:spPr>
          <a:xfrm>
            <a:off x="8327408" y="4492389"/>
            <a:ext cx="300251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925169E-C19A-4E4F-B630-CEF339487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2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DAFA-D918-164E-8AEF-14061AFFB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all you need to know to start building!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93717-787C-BA4F-9841-845FD9033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586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607-561D-9442-9648-FDC3A649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0BB8C-A770-7243-A7B6-E65045A94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172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50AF41-A3A1-7640-A09B-AC5901C10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your environment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5A65A7-3713-D64F-8A72-8620924F3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Node v</a:t>
            </a:r>
            <a:r>
              <a:rPr lang="en-SG" dirty="0"/>
              <a:t>13.0.1</a:t>
            </a:r>
            <a:r>
              <a:rPr lang="en-US" dirty="0"/>
              <a:t> (</a:t>
            </a:r>
            <a:r>
              <a:rPr lang="en-SG" dirty="0"/>
              <a:t>https://</a:t>
            </a:r>
            <a:r>
              <a:rPr lang="en-SG" dirty="0" err="1"/>
              <a:t>nodejs.org</a:t>
            </a:r>
            <a:r>
              <a:rPr lang="en-SG" dirty="0"/>
              <a:t>)</a:t>
            </a:r>
            <a:endParaRPr lang="en-US" dirty="0"/>
          </a:p>
          <a:p>
            <a:endParaRPr lang="en-US" dirty="0"/>
          </a:p>
          <a:p>
            <a:r>
              <a:rPr lang="en-US" dirty="0"/>
              <a:t>Install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693ED8B-632C-7845-B18D-C91CC4F9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494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55CF-E546-D64D-9173-B8B5D43C2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your environment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F2EE1-FC3A-2843-820B-87CD4767E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</a:t>
            </a:r>
          </a:p>
          <a:p>
            <a:pPr lvl="1"/>
            <a:r>
              <a:rPr lang="en-US" dirty="0"/>
              <a:t>(mac) Terminal</a:t>
            </a:r>
          </a:p>
          <a:p>
            <a:pPr lvl="1"/>
            <a:r>
              <a:rPr lang="en-US" dirty="0"/>
              <a:t>(win) Power Shell</a:t>
            </a:r>
          </a:p>
          <a:p>
            <a:pPr lvl="1"/>
            <a:endParaRPr lang="en-US" dirty="0"/>
          </a:p>
          <a:p>
            <a:r>
              <a:rPr lang="en-US" dirty="0"/>
              <a:t>Change directory</a:t>
            </a:r>
          </a:p>
          <a:p>
            <a:pPr lvl="1"/>
            <a:r>
              <a:rPr lang="en-GB" sz="2000" dirty="0">
                <a:solidFill>
                  <a:schemeClr val="bg1"/>
                </a:solidFill>
                <a:highlight>
                  <a:srgbClr val="C0C0C0"/>
                </a:highlight>
              </a:rPr>
              <a:t>cd Desktop</a:t>
            </a:r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Create a skeleton project</a:t>
            </a:r>
          </a:p>
          <a:p>
            <a:pPr lvl="1"/>
            <a:r>
              <a:rPr lang="en-GB" sz="2000" dirty="0">
                <a:solidFill>
                  <a:schemeClr val="bg1"/>
                </a:solidFill>
                <a:highlight>
                  <a:srgbClr val="C0C0C0"/>
                </a:highlight>
              </a:rPr>
              <a:t>np</a:t>
            </a:r>
            <a:r>
              <a:rPr lang="en-US" altLang="zh-CN" sz="2000" dirty="0">
                <a:solidFill>
                  <a:schemeClr val="bg1"/>
                </a:solidFill>
                <a:highlight>
                  <a:srgbClr val="C0C0C0"/>
                </a:highlight>
              </a:rPr>
              <a:t>m</a:t>
            </a:r>
            <a:r>
              <a:rPr lang="en-GB" sz="2000" dirty="0">
                <a:solidFill>
                  <a:schemeClr val="bg1"/>
                </a:solidFill>
                <a:highlight>
                  <a:srgbClr val="C0C0C0"/>
                </a:highlight>
              </a:rPr>
              <a:t> create-next-app </a:t>
            </a:r>
            <a:r>
              <a:rPr lang="en-GB" sz="2000" i="1" dirty="0">
                <a:solidFill>
                  <a:schemeClr val="bg1"/>
                </a:solidFill>
                <a:highlight>
                  <a:srgbClr val="C0C0C0"/>
                </a:highlight>
              </a:rPr>
              <a:t>PROJECTNAME</a:t>
            </a:r>
            <a:r>
              <a:rPr lang="en-GB" sz="2000" dirty="0">
                <a:solidFill>
                  <a:schemeClr val="bg1"/>
                </a:solidFill>
                <a:highlight>
                  <a:srgbClr val="C0C0C0"/>
                </a:highlight>
              </a:rPr>
              <a:t> </a:t>
            </a:r>
          </a:p>
          <a:p>
            <a:pPr lvl="1"/>
            <a:r>
              <a:rPr lang="en-GB" sz="2000" dirty="0">
                <a:solidFill>
                  <a:schemeClr val="bg1"/>
                </a:solidFill>
                <a:highlight>
                  <a:srgbClr val="C0C0C0"/>
                </a:highlight>
              </a:rPr>
              <a:t>cd </a:t>
            </a:r>
            <a:r>
              <a:rPr lang="en-GB" sz="2000" i="1" dirty="0">
                <a:solidFill>
                  <a:schemeClr val="bg1"/>
                </a:solidFill>
                <a:highlight>
                  <a:srgbClr val="C0C0C0"/>
                </a:highlight>
              </a:rPr>
              <a:t>PROJECTNAME</a:t>
            </a:r>
            <a:endParaRPr lang="en-GB" sz="2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76C54-CE43-674F-A766-F635857CA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901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55CF-E546-D64D-9173-B8B5D43C2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your environment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F2EE1-FC3A-2843-820B-87CD4767E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VS Code</a:t>
            </a:r>
          </a:p>
          <a:p>
            <a:pPr lvl="1"/>
            <a:r>
              <a:rPr lang="en-US" dirty="0">
                <a:solidFill>
                  <a:schemeClr val="bg1"/>
                </a:solidFill>
                <a:highlight>
                  <a:srgbClr val="808080"/>
                </a:highlight>
              </a:rPr>
              <a:t>code .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  <a:highlight>
                <a:srgbClr val="808080"/>
              </a:highlight>
            </a:endParaRPr>
          </a:p>
          <a:p>
            <a:r>
              <a:rPr lang="en-US" dirty="0"/>
              <a:t>Run project</a:t>
            </a:r>
          </a:p>
          <a:p>
            <a:pPr lvl="1"/>
            <a:r>
              <a:rPr lang="en-US" dirty="0" err="1">
                <a:solidFill>
                  <a:schemeClr val="bg1"/>
                </a:solidFill>
                <a:highlight>
                  <a:srgbClr val="808080"/>
                </a:highlight>
              </a:rPr>
              <a:t>npm</a:t>
            </a:r>
            <a:r>
              <a:rPr lang="en-US" dirty="0">
                <a:solidFill>
                  <a:schemeClr val="bg1"/>
                </a:solidFill>
                <a:highlight>
                  <a:srgbClr val="808080"/>
                </a:highlight>
              </a:rPr>
              <a:t> (run) start</a:t>
            </a:r>
          </a:p>
          <a:p>
            <a:endParaRPr lang="en-US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376C54-CE43-674F-A766-F635857CA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59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F2A3D8-C9D6-6E4A-8FE6-B6D37B2A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Basics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67A7328-9024-7444-A768-8EAD3FCA1040}"/>
              </a:ext>
            </a:extLst>
          </p:cNvPr>
          <p:cNvGrpSpPr/>
          <p:nvPr/>
        </p:nvGrpSpPr>
        <p:grpSpPr>
          <a:xfrm>
            <a:off x="1191519" y="1721970"/>
            <a:ext cx="9808962" cy="4517173"/>
            <a:chOff x="1903379" y="1721970"/>
            <a:chExt cx="9808962" cy="451717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FD5F45A-087C-C447-8550-4EB344385A9A}"/>
                </a:ext>
              </a:extLst>
            </p:cNvPr>
            <p:cNvGrpSpPr/>
            <p:nvPr/>
          </p:nvGrpSpPr>
          <p:grpSpPr>
            <a:xfrm>
              <a:off x="8471017" y="1721970"/>
              <a:ext cx="3241324" cy="4508500"/>
              <a:chOff x="8471017" y="1721970"/>
              <a:chExt cx="3241324" cy="4508500"/>
            </a:xfrm>
          </p:grpSpPr>
          <p:sp>
            <p:nvSpPr>
              <p:cNvPr id="13" name="Text Placeholder 4">
                <a:extLst>
                  <a:ext uri="{FF2B5EF4-FFF2-40B4-BE49-F238E27FC236}">
                    <a16:creationId xmlns:a16="http://schemas.microsoft.com/office/drawing/2014/main" id="{5D3FC3A9-5D07-A840-B8C8-13B37CD4AD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JavaScript</a:t>
                </a:r>
              </a:p>
            </p:txBody>
          </p:sp>
          <p:sp>
            <p:nvSpPr>
              <p:cNvPr id="14" name="Content Placeholder 5">
                <a:extLst>
                  <a:ext uri="{FF2B5EF4-FFF2-40B4-BE49-F238E27FC236}">
                    <a16:creationId xmlns:a16="http://schemas.microsoft.com/office/drawing/2014/main" id="{290364D9-30B6-7342-A4A8-B09B5786AD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Behavior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DDA4675-8F3F-274B-86D9-71A18CC6B78C}"/>
                </a:ext>
              </a:extLst>
            </p:cNvPr>
            <p:cNvGrpSpPr/>
            <p:nvPr/>
          </p:nvGrpSpPr>
          <p:grpSpPr>
            <a:xfrm>
              <a:off x="5187198" y="1721970"/>
              <a:ext cx="3241324" cy="4508500"/>
              <a:chOff x="8471017" y="1721970"/>
              <a:chExt cx="3241324" cy="4508500"/>
            </a:xfrm>
          </p:grpSpPr>
          <p:sp>
            <p:nvSpPr>
              <p:cNvPr id="23" name="Text Placeholder 4">
                <a:extLst>
                  <a:ext uri="{FF2B5EF4-FFF2-40B4-BE49-F238E27FC236}">
                    <a16:creationId xmlns:a16="http://schemas.microsoft.com/office/drawing/2014/main" id="{63224E6F-EC74-C044-B7FD-F54C55ADEE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CSS</a:t>
                </a:r>
              </a:p>
            </p:txBody>
          </p:sp>
          <p:sp>
            <p:nvSpPr>
              <p:cNvPr id="24" name="Content Placeholder 5">
                <a:extLst>
                  <a:ext uri="{FF2B5EF4-FFF2-40B4-BE49-F238E27FC236}">
                    <a16:creationId xmlns:a16="http://schemas.microsoft.com/office/drawing/2014/main" id="{CF96D7ED-4A17-AB48-8452-392CEC002A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Design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B00DC97-77D0-8C4B-85E5-269DE9917512}"/>
                </a:ext>
              </a:extLst>
            </p:cNvPr>
            <p:cNvGrpSpPr/>
            <p:nvPr/>
          </p:nvGrpSpPr>
          <p:grpSpPr>
            <a:xfrm>
              <a:off x="1903379" y="1730643"/>
              <a:ext cx="3241324" cy="4508500"/>
              <a:chOff x="8471017" y="1721970"/>
              <a:chExt cx="3241324" cy="4508500"/>
            </a:xfrm>
          </p:grpSpPr>
          <p:sp>
            <p:nvSpPr>
              <p:cNvPr id="26" name="Text Placeholder 4">
                <a:extLst>
                  <a:ext uri="{FF2B5EF4-FFF2-40B4-BE49-F238E27FC236}">
                    <a16:creationId xmlns:a16="http://schemas.microsoft.com/office/drawing/2014/main" id="{E6DAD40A-C135-2043-8A38-01A0A57931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1721970"/>
                <a:ext cx="3241324" cy="823912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marL="0" indent="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HTML</a:t>
                </a:r>
              </a:p>
            </p:txBody>
          </p:sp>
          <p:sp>
            <p:nvSpPr>
              <p:cNvPr id="27" name="Content Placeholder 5">
                <a:extLst>
                  <a:ext uri="{FF2B5EF4-FFF2-40B4-BE49-F238E27FC236}">
                    <a16:creationId xmlns:a16="http://schemas.microsoft.com/office/drawing/2014/main" id="{3303ACEB-2379-A940-8259-86EAF5CCDCB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471017" y="2545882"/>
                <a:ext cx="3241324" cy="368458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Structure</a:t>
                </a:r>
              </a:p>
              <a:p>
                <a:r>
                  <a:rPr lang="en-US" dirty="0"/>
                  <a:t>Layout</a:t>
                </a: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007896F-0C8B-B749-B98C-90B4253443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919"/>
          <a:stretch/>
        </p:blipFill>
        <p:spPr>
          <a:xfrm>
            <a:off x="839788" y="4057323"/>
            <a:ext cx="2911648" cy="1750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AD8CF36-1198-B647-9F80-22590B7E2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607" y="4057323"/>
            <a:ext cx="2916903" cy="17501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D2338E-9578-EA44-BDF7-932D6BED34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99"/>
          <a:stretch/>
        </p:blipFill>
        <p:spPr>
          <a:xfrm>
            <a:off x="7656681" y="4057323"/>
            <a:ext cx="2897238" cy="17501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2987A2-FFDB-2449-8296-4A313B774330}"/>
              </a:ext>
            </a:extLst>
          </p:cNvPr>
          <p:cNvSpPr txBox="1"/>
          <p:nvPr/>
        </p:nvSpPr>
        <p:spPr>
          <a:xfrm>
            <a:off x="8131277" y="-5407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4BD9CF-EB30-CE49-B3CF-384594148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577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9D3E-1A59-1644-954F-050A665D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300" y="279496"/>
            <a:ext cx="3830619" cy="1325563"/>
          </a:xfrm>
        </p:spPr>
        <p:txBody>
          <a:bodyPr/>
          <a:lstStyle/>
          <a:p>
            <a:r>
              <a:rPr lang="en-US" dirty="0"/>
              <a:t>Learning Path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4B47E06-A548-C141-872E-4335F1D35C51}"/>
              </a:ext>
            </a:extLst>
          </p:cNvPr>
          <p:cNvCxnSpPr>
            <a:cxnSpLocks/>
            <a:stCxn id="4" idx="2"/>
            <a:endCxn id="25" idx="3"/>
          </p:cNvCxnSpPr>
          <p:nvPr/>
        </p:nvCxnSpPr>
        <p:spPr>
          <a:xfrm flipH="1" flipV="1">
            <a:off x="3977234" y="811818"/>
            <a:ext cx="578908" cy="475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8312A5F-3EB2-E648-8B50-8673AD262AEB}"/>
              </a:ext>
            </a:extLst>
          </p:cNvPr>
          <p:cNvCxnSpPr>
            <a:cxnSpLocks/>
            <a:stCxn id="4" idx="2"/>
            <a:endCxn id="28" idx="3"/>
          </p:cNvCxnSpPr>
          <p:nvPr/>
        </p:nvCxnSpPr>
        <p:spPr>
          <a:xfrm flipH="1">
            <a:off x="3977234" y="1287708"/>
            <a:ext cx="578908" cy="42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0A3DE88-6F1B-7E41-94E5-C20865F9C9ED}"/>
              </a:ext>
            </a:extLst>
          </p:cNvPr>
          <p:cNvCxnSpPr>
            <a:cxnSpLocks/>
            <a:stCxn id="4" idx="2"/>
            <a:endCxn id="29" idx="3"/>
          </p:cNvCxnSpPr>
          <p:nvPr/>
        </p:nvCxnSpPr>
        <p:spPr>
          <a:xfrm flipH="1">
            <a:off x="3977234" y="1287708"/>
            <a:ext cx="578908" cy="561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F16E773-8F33-0D4E-B4AC-B2DAE59730CA}"/>
              </a:ext>
            </a:extLst>
          </p:cNvPr>
          <p:cNvSpPr/>
          <p:nvPr/>
        </p:nvSpPr>
        <p:spPr>
          <a:xfrm>
            <a:off x="2248256" y="653181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HTML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0B3D22-7E75-6244-A4EE-CC7956A7FA78}"/>
              </a:ext>
            </a:extLst>
          </p:cNvPr>
          <p:cNvSpPr/>
          <p:nvPr/>
        </p:nvSpPr>
        <p:spPr>
          <a:xfrm>
            <a:off x="2248256" y="1171935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BE1274-728F-334A-A344-039FAF8B1F8A}"/>
              </a:ext>
            </a:extLst>
          </p:cNvPr>
          <p:cNvSpPr/>
          <p:nvPr/>
        </p:nvSpPr>
        <p:spPr>
          <a:xfrm>
            <a:off x="2248256" y="1690688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JavaScript</a:t>
            </a: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73781998-72E4-8346-A694-64BCAFBF4EA4}"/>
              </a:ext>
            </a:extLst>
          </p:cNvPr>
          <p:cNvSpPr/>
          <p:nvPr/>
        </p:nvSpPr>
        <p:spPr>
          <a:xfrm>
            <a:off x="4829690" y="0"/>
            <a:ext cx="940480" cy="6858000"/>
          </a:xfrm>
          <a:custGeom>
            <a:avLst/>
            <a:gdLst>
              <a:gd name="connsiteX0" fmla="*/ 484295 w 940480"/>
              <a:gd name="connsiteY0" fmla="*/ 0 h 6770914"/>
              <a:gd name="connsiteX1" fmla="*/ 12581 w 940480"/>
              <a:gd name="connsiteY1" fmla="*/ 1807028 h 6770914"/>
              <a:gd name="connsiteX2" fmla="*/ 934238 w 940480"/>
              <a:gd name="connsiteY2" fmla="*/ 3788228 h 6770914"/>
              <a:gd name="connsiteX3" fmla="*/ 426238 w 940480"/>
              <a:gd name="connsiteY3" fmla="*/ 5638800 h 6770914"/>
              <a:gd name="connsiteX4" fmla="*/ 614924 w 940480"/>
              <a:gd name="connsiteY4" fmla="*/ 6770914 h 6770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0480" h="6770914">
                <a:moveTo>
                  <a:pt x="484295" y="0"/>
                </a:moveTo>
                <a:cubicBezTo>
                  <a:pt x="210943" y="587828"/>
                  <a:pt x="-62409" y="1175657"/>
                  <a:pt x="12581" y="1807028"/>
                </a:cubicBezTo>
                <a:cubicBezTo>
                  <a:pt x="87571" y="2438399"/>
                  <a:pt x="865295" y="3149599"/>
                  <a:pt x="934238" y="3788228"/>
                </a:cubicBezTo>
                <a:cubicBezTo>
                  <a:pt x="1003181" y="4426857"/>
                  <a:pt x="479457" y="5141686"/>
                  <a:pt x="426238" y="5638800"/>
                </a:cubicBezTo>
                <a:cubicBezTo>
                  <a:pt x="373019" y="6135914"/>
                  <a:pt x="493971" y="6453414"/>
                  <a:pt x="614924" y="677091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50AA58-9DE7-8940-B9AB-65EC73748B58}"/>
              </a:ext>
            </a:extLst>
          </p:cNvPr>
          <p:cNvSpPr txBox="1"/>
          <p:nvPr/>
        </p:nvSpPr>
        <p:spPr>
          <a:xfrm>
            <a:off x="4215664" y="285809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 the basics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8DE1F9-6D53-DE44-BC4F-48BC33A726D1}"/>
              </a:ext>
            </a:extLst>
          </p:cNvPr>
          <p:cNvSpPr/>
          <p:nvPr/>
        </p:nvSpPr>
        <p:spPr>
          <a:xfrm>
            <a:off x="4556142" y="970357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0B125E-72F7-714D-8440-354F34346F0C}"/>
              </a:ext>
            </a:extLst>
          </p:cNvPr>
          <p:cNvSpPr txBox="1"/>
          <p:nvPr/>
        </p:nvSpPr>
        <p:spPr>
          <a:xfrm>
            <a:off x="3977234" y="2318993"/>
            <a:ext cx="2569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Choose a framework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2BEE8D5-6446-6A49-8170-6BF1431095FF}"/>
              </a:ext>
            </a:extLst>
          </p:cNvPr>
          <p:cNvSpPr/>
          <p:nvPr/>
        </p:nvSpPr>
        <p:spPr>
          <a:xfrm>
            <a:off x="7374849" y="2002269"/>
            <a:ext cx="1728978" cy="317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React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AC514532-1254-DF41-975E-5F4BBF79678F}"/>
              </a:ext>
            </a:extLst>
          </p:cNvPr>
          <p:cNvSpPr/>
          <p:nvPr/>
        </p:nvSpPr>
        <p:spPr>
          <a:xfrm>
            <a:off x="7374849" y="2521023"/>
            <a:ext cx="1728978" cy="317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Angular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BDEF5A3-8A4B-6546-B3F8-8932C9036F8D}"/>
              </a:ext>
            </a:extLst>
          </p:cNvPr>
          <p:cNvSpPr/>
          <p:nvPr/>
        </p:nvSpPr>
        <p:spPr>
          <a:xfrm>
            <a:off x="7374849" y="3039776"/>
            <a:ext cx="1728978" cy="3172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7D26FAA-10C0-BF4B-9826-002848D2ECD2}"/>
              </a:ext>
            </a:extLst>
          </p:cNvPr>
          <p:cNvSpPr txBox="1"/>
          <p:nvPr/>
        </p:nvSpPr>
        <p:spPr>
          <a:xfrm>
            <a:off x="8052428" y="3353917"/>
            <a:ext cx="373820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75" name="Freeform 74">
            <a:extLst>
              <a:ext uri="{FF2B5EF4-FFF2-40B4-BE49-F238E27FC236}">
                <a16:creationId xmlns:a16="http://schemas.microsoft.com/office/drawing/2014/main" id="{AF467EED-B7D1-C045-9877-6E5E5586D8BB}"/>
              </a:ext>
            </a:extLst>
          </p:cNvPr>
          <p:cNvSpPr/>
          <p:nvPr/>
        </p:nvSpPr>
        <p:spPr>
          <a:xfrm rot="20380176">
            <a:off x="5762501" y="2807203"/>
            <a:ext cx="1318661" cy="271665"/>
          </a:xfrm>
          <a:custGeom>
            <a:avLst/>
            <a:gdLst>
              <a:gd name="connsiteX0" fmla="*/ 0 w 1222408"/>
              <a:gd name="connsiteY0" fmla="*/ 212025 h 271665"/>
              <a:gd name="connsiteX1" fmla="*/ 510139 w 1222408"/>
              <a:gd name="connsiteY1" fmla="*/ 269 h 271665"/>
              <a:gd name="connsiteX2" fmla="*/ 1020278 w 1222408"/>
              <a:gd name="connsiteY2" fmla="*/ 250526 h 271665"/>
              <a:gd name="connsiteX3" fmla="*/ 1222408 w 1222408"/>
              <a:gd name="connsiteY3" fmla="*/ 240901 h 271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2408" h="271665">
                <a:moveTo>
                  <a:pt x="0" y="212025"/>
                </a:moveTo>
                <a:cubicBezTo>
                  <a:pt x="170046" y="102938"/>
                  <a:pt x="340093" y="-6148"/>
                  <a:pt x="510139" y="269"/>
                </a:cubicBezTo>
                <a:cubicBezTo>
                  <a:pt x="680185" y="6686"/>
                  <a:pt x="901567" y="210421"/>
                  <a:pt x="1020278" y="250526"/>
                </a:cubicBezTo>
                <a:cubicBezTo>
                  <a:pt x="1138989" y="290631"/>
                  <a:pt x="1180698" y="265766"/>
                  <a:pt x="1222408" y="240901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234C51-B8A3-D84E-A2B6-3B26DA099074}"/>
              </a:ext>
            </a:extLst>
          </p:cNvPr>
          <p:cNvSpPr/>
          <p:nvPr/>
        </p:nvSpPr>
        <p:spPr>
          <a:xfrm>
            <a:off x="5190844" y="2949623"/>
            <a:ext cx="634702" cy="6347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68AA39C-6130-0243-84F4-53818E5809F2}"/>
              </a:ext>
            </a:extLst>
          </p:cNvPr>
          <p:cNvSpPr txBox="1"/>
          <p:nvPr/>
        </p:nvSpPr>
        <p:spPr>
          <a:xfrm>
            <a:off x="208446" y="6453104"/>
            <a:ext cx="48622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Modified from: </a:t>
            </a:r>
            <a:r>
              <a:rPr lang="en-SG" sz="1000" dirty="0">
                <a:hlinkClick r:id="rId3"/>
              </a:rPr>
              <a:t>https://github.com/kamranahmedse/developer-roadmap</a:t>
            </a:r>
            <a:endParaRPr lang="en-US" sz="1000" dirty="0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23283223-FA86-F941-BB8F-C84110D0D6DB}"/>
              </a:ext>
            </a:extLst>
          </p:cNvPr>
          <p:cNvSpPr/>
          <p:nvPr/>
        </p:nvSpPr>
        <p:spPr>
          <a:xfrm>
            <a:off x="7087282" y="1681595"/>
            <a:ext cx="2319688" cy="22029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47278-D9E5-C548-89DF-4AC3725DF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02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F853-D1F9-3249-BFE6-6881D981C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React framework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71B1B69-5565-E845-9BEF-6B95936FA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2865"/>
            <a:ext cx="10515600" cy="4817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2400" dirty="0"/>
              <a:t>A JavaScript library for building interactive user interfaces</a:t>
            </a:r>
            <a:endParaRPr lang="en-US" sz="240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9510457-6F7E-E946-88DF-2C92FCFD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11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F853-D1F9-3249-BFE6-6881D981C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React framework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71B1B69-5565-E845-9BEF-6B95936FA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2865"/>
            <a:ext cx="10515600" cy="4817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SG" sz="2400" dirty="0"/>
              <a:t>A JavaScript library for building interactive user interfaces</a:t>
            </a:r>
            <a:endParaRPr lang="en-US" sz="24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0BB4B3D-1FCC-664C-A67E-B8899F996160}"/>
              </a:ext>
            </a:extLst>
          </p:cNvPr>
          <p:cNvCxnSpPr>
            <a:cxnSpLocks/>
          </p:cNvCxnSpPr>
          <p:nvPr/>
        </p:nvCxnSpPr>
        <p:spPr>
          <a:xfrm>
            <a:off x="1936955" y="3175819"/>
            <a:ext cx="266454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BD13BE-8BA9-6649-B132-98EA13653C2F}"/>
              </a:ext>
            </a:extLst>
          </p:cNvPr>
          <p:cNvCxnSpPr>
            <a:cxnSpLocks/>
          </p:cNvCxnSpPr>
          <p:nvPr/>
        </p:nvCxnSpPr>
        <p:spPr>
          <a:xfrm>
            <a:off x="6553200" y="3175819"/>
            <a:ext cx="399681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E3272F-1300-864C-8D1E-FE4DAAA5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41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F853-D1F9-3249-BFE6-6881D981C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framework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FFC80B-163E-C34E-A609-C73E0A705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3023" y="1825625"/>
            <a:ext cx="6765953" cy="43513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F74761-10D4-F546-BFAF-B98F0E641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93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0CE72-0B88-BA42-8285-2373E4A51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framework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BF036C-04C7-FE4E-B212-C51A1EDF96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7398" y="1825625"/>
            <a:ext cx="703720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672A71-D8F8-3143-910F-D0F4CA0693AF}"/>
              </a:ext>
            </a:extLst>
          </p:cNvPr>
          <p:cNvSpPr txBox="1"/>
          <p:nvPr/>
        </p:nvSpPr>
        <p:spPr>
          <a:xfrm>
            <a:off x="4914041" y="1456293"/>
            <a:ext cx="2363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Job Positions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EAC81-65A1-374D-8F4C-A3058254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6E341-E48E-F549-979E-59D5D63F9B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85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411</Words>
  <Application>Microsoft Office PowerPoint</Application>
  <PresentationFormat>Widescreen</PresentationFormat>
  <Paragraphs>225</Paragraphs>
  <Slides>36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等线</vt:lpstr>
      <vt:lpstr>微软雅黑</vt:lpstr>
      <vt:lpstr>Arial</vt:lpstr>
      <vt:lpstr>Calibri</vt:lpstr>
      <vt:lpstr>Consolas</vt:lpstr>
      <vt:lpstr>Verdana</vt:lpstr>
      <vt:lpstr>Office Theme</vt:lpstr>
      <vt:lpstr>React: 从入门到入土</vt:lpstr>
      <vt:lpstr>Learning Path</vt:lpstr>
      <vt:lpstr>Basics</vt:lpstr>
      <vt:lpstr>Basics</vt:lpstr>
      <vt:lpstr>Learning Path</vt:lpstr>
      <vt:lpstr>React framework</vt:lpstr>
      <vt:lpstr>React framework</vt:lpstr>
      <vt:lpstr>React framework</vt:lpstr>
      <vt:lpstr>React framework</vt:lpstr>
      <vt:lpstr>Learning Path</vt:lpstr>
      <vt:lpstr>Basics of React</vt:lpstr>
      <vt:lpstr>Basics of React</vt:lpstr>
      <vt:lpstr>Components</vt:lpstr>
      <vt:lpstr>Components</vt:lpstr>
      <vt:lpstr>Components</vt:lpstr>
      <vt:lpstr>Components</vt:lpstr>
      <vt:lpstr>Components: Lifecycle</vt:lpstr>
      <vt:lpstr>Components: Lifecycle</vt:lpstr>
      <vt:lpstr>Components: Lifecycle</vt:lpstr>
      <vt:lpstr>Components: Lifecycle</vt:lpstr>
      <vt:lpstr>Components: Lifecycle</vt:lpstr>
      <vt:lpstr>Components: Lifecycle</vt:lpstr>
      <vt:lpstr>Components: Lifecycle</vt:lpstr>
      <vt:lpstr>Components: Lifecycle</vt:lpstr>
      <vt:lpstr>Components: Lifecycle</vt:lpstr>
      <vt:lpstr>JSX</vt:lpstr>
      <vt:lpstr>HTML</vt:lpstr>
      <vt:lpstr>HTML</vt:lpstr>
      <vt:lpstr>JavaScript</vt:lpstr>
      <vt:lpstr>JSX</vt:lpstr>
      <vt:lpstr>JSX</vt:lpstr>
      <vt:lpstr>That’s all you need to know to start building!</vt:lpstr>
      <vt:lpstr>Let’s get started!</vt:lpstr>
      <vt:lpstr>Setting up your environment</vt:lpstr>
      <vt:lpstr>Setting up your environment 2</vt:lpstr>
      <vt:lpstr>Setting up your environment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web with React</dc:title>
  <dc:creator>Adam Chan</dc:creator>
  <cp:lastModifiedBy>Bacon William</cp:lastModifiedBy>
  <cp:revision>34</cp:revision>
  <dcterms:created xsi:type="dcterms:W3CDTF">2019-10-30T06:05:52Z</dcterms:created>
  <dcterms:modified xsi:type="dcterms:W3CDTF">2019-11-08T02:45:43Z</dcterms:modified>
</cp:coreProperties>
</file>